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6"/>
  </p:notesMasterIdLst>
  <p:sldIdLst>
    <p:sldId id="256" r:id="rId2"/>
    <p:sldId id="258" r:id="rId3"/>
    <p:sldId id="340" r:id="rId4"/>
    <p:sldId id="339" r:id="rId5"/>
    <p:sldId id="285" r:id="rId6"/>
    <p:sldId id="326" r:id="rId7"/>
    <p:sldId id="371" r:id="rId8"/>
    <p:sldId id="372" r:id="rId9"/>
    <p:sldId id="373" r:id="rId10"/>
    <p:sldId id="325" r:id="rId11"/>
    <p:sldId id="286" r:id="rId12"/>
    <p:sldId id="341" r:id="rId13"/>
    <p:sldId id="327" r:id="rId14"/>
    <p:sldId id="328" r:id="rId15"/>
    <p:sldId id="329" r:id="rId16"/>
    <p:sldId id="330" r:id="rId17"/>
    <p:sldId id="331" r:id="rId18"/>
    <p:sldId id="342" r:id="rId19"/>
    <p:sldId id="332" r:id="rId20"/>
    <p:sldId id="333" r:id="rId21"/>
    <p:sldId id="334" r:id="rId22"/>
    <p:sldId id="335" r:id="rId23"/>
    <p:sldId id="292" r:id="rId24"/>
    <p:sldId id="268" r:id="rId25"/>
    <p:sldId id="293" r:id="rId26"/>
    <p:sldId id="369" r:id="rId27"/>
    <p:sldId id="294" r:id="rId28"/>
    <p:sldId id="295" r:id="rId29"/>
    <p:sldId id="296" r:id="rId30"/>
    <p:sldId id="336" r:id="rId31"/>
    <p:sldId id="297" r:id="rId32"/>
    <p:sldId id="361" r:id="rId33"/>
    <p:sldId id="362" r:id="rId34"/>
    <p:sldId id="360" r:id="rId35"/>
    <p:sldId id="298" r:id="rId36"/>
    <p:sldId id="299" r:id="rId37"/>
    <p:sldId id="300" r:id="rId38"/>
    <p:sldId id="301" r:id="rId39"/>
    <p:sldId id="355" r:id="rId40"/>
    <p:sldId id="356" r:id="rId41"/>
    <p:sldId id="357" r:id="rId42"/>
    <p:sldId id="370" r:id="rId43"/>
    <p:sldId id="322" r:id="rId44"/>
    <p:sldId id="323" r:id="rId45"/>
    <p:sldId id="302" r:id="rId46"/>
    <p:sldId id="363" r:id="rId47"/>
    <p:sldId id="364" r:id="rId48"/>
    <p:sldId id="366" r:id="rId49"/>
    <p:sldId id="337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2" r:id="rId58"/>
    <p:sldId id="338" r:id="rId59"/>
    <p:sldId id="310" r:id="rId60"/>
    <p:sldId id="317" r:id="rId61"/>
    <p:sldId id="318" r:id="rId62"/>
    <p:sldId id="319" r:id="rId63"/>
    <p:sldId id="320" r:id="rId64"/>
    <p:sldId id="324" r:id="rId65"/>
    <p:sldId id="367" r:id="rId66"/>
    <p:sldId id="368" r:id="rId67"/>
    <p:sldId id="343" r:id="rId68"/>
    <p:sldId id="345" r:id="rId69"/>
    <p:sldId id="344" r:id="rId70"/>
    <p:sldId id="346" r:id="rId71"/>
    <p:sldId id="347" r:id="rId72"/>
    <p:sldId id="349" r:id="rId73"/>
    <p:sldId id="351" r:id="rId74"/>
    <p:sldId id="284" r:id="rId7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77"/>
      <p:bold r:id="rId78"/>
      <p:italic r:id="rId79"/>
      <p:boldItalic r:id="rId80"/>
    </p:embeddedFont>
    <p:embeddedFont>
      <p:font typeface="Saira SemiCondensed Medium" panose="020B0604020202020204" charset="0"/>
      <p:regular r:id="rId81"/>
      <p:bold r:id="rId82"/>
    </p:embeddedFont>
    <p:embeddedFont>
      <p:font typeface="Inria Sans Light" panose="020B0604020202020204" charset="0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Monotype Corsiva" panose="03010101010201010101" pitchFamily="66" charset="0"/>
      <p:italic r:id="rId88"/>
    </p:embeddedFont>
    <p:embeddedFont>
      <p:font typeface="Inria Sans" panose="020B0604020202020204" charset="0"/>
      <p:regular r:id="rId89"/>
      <p:bold r:id="rId90"/>
      <p:italic r:id="rId91"/>
      <p:boldItalic r:id="rId92"/>
    </p:embeddedFont>
    <p:embeddedFont>
      <p:font typeface="B Nazanin" panose="00000400000000000000" pitchFamily="2" charset="-78"/>
      <p:regular r:id="rId93"/>
      <p:bold r:id="rId94"/>
    </p:embeddedFont>
    <p:embeddedFont>
      <p:font typeface="Titillium Web" panose="020B0604020202020204" charset="0"/>
      <p:regular r:id="rId95"/>
      <p:bold r:id="rId96"/>
      <p:italic r:id="rId97"/>
      <p:boldItalic r:id="rId98"/>
    </p:embeddedFont>
    <p:embeddedFont>
      <p:font typeface="Saira Semi Condensed" panose="020B0604020202020204" charset="0"/>
      <p:regular r:id="rId99"/>
      <p:bold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8EC"/>
    <a:srgbClr val="FF9900"/>
    <a:srgbClr val="F9F185"/>
    <a:srgbClr val="FB7A65"/>
    <a:srgbClr val="FFCC99"/>
    <a:srgbClr val="10E7D9"/>
    <a:srgbClr val="6BF5EC"/>
    <a:srgbClr val="24D8A0"/>
    <a:srgbClr val="FFF218"/>
    <a:srgbClr val="A7F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656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148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724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07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94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86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3192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8279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30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60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231.png"/><Relationship Id="rId7" Type="http://schemas.openxmlformats.org/officeDocument/2006/relationships/image" Target="../media/image272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302.png"/><Relationship Id="rId5" Type="http://schemas.openxmlformats.org/officeDocument/2006/relationships/image" Target="../media/image251.png"/><Relationship Id="rId15" Type="http://schemas.openxmlformats.org/officeDocument/2006/relationships/image" Target="../media/image341.png"/><Relationship Id="rId10" Type="http://schemas.microsoft.com/office/2007/relationships/hdphoto" Target="../media/hdphoto6.wdp"/><Relationship Id="rId4" Type="http://schemas.openxmlformats.org/officeDocument/2006/relationships/image" Target="../media/image241.png"/><Relationship Id="rId9" Type="http://schemas.openxmlformats.org/officeDocument/2006/relationships/image" Target="../media/image50.png"/><Relationship Id="rId14" Type="http://schemas.openxmlformats.org/officeDocument/2006/relationships/image" Target="../media/image3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image" Target="../media/image231.png"/><Relationship Id="rId7" Type="http://schemas.openxmlformats.org/officeDocument/2006/relationships/image" Target="../media/image27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53.emf"/><Relationship Id="rId5" Type="http://schemas.openxmlformats.org/officeDocument/2006/relationships/image" Target="../media/image251.png"/><Relationship Id="rId10" Type="http://schemas.openxmlformats.org/officeDocument/2006/relationships/image" Target="../media/image371.png"/><Relationship Id="rId4" Type="http://schemas.openxmlformats.org/officeDocument/2006/relationships/image" Target="../media/image241.png"/><Relationship Id="rId9" Type="http://schemas.openxmlformats.org/officeDocument/2006/relationships/image" Target="../media/image3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0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3" Type="http://schemas.openxmlformats.org/officeDocument/2006/relationships/image" Target="../media/image260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311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60.png"/><Relationship Id="rId3" Type="http://schemas.openxmlformats.org/officeDocument/2006/relationships/image" Target="../media/image501.png"/><Relationship Id="rId7" Type="http://schemas.openxmlformats.org/officeDocument/2006/relationships/image" Target="../media/image541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1.png"/><Relationship Id="rId10" Type="http://schemas.openxmlformats.org/officeDocument/2006/relationships/image" Target="../media/image57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48.png"/><Relationship Id="rId4" Type="http://schemas.openxmlformats.org/officeDocument/2006/relationships/image" Target="../media/image6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1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60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image" Target="../media/image952.png"/><Relationship Id="rId12" Type="http://schemas.openxmlformats.org/officeDocument/2006/relationships/image" Target="../media/image103.png"/><Relationship Id="rId17" Type="http://schemas.openxmlformats.org/officeDocument/2006/relationships/image" Target="../media/image1031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021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99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31.png"/><Relationship Id="rId15" Type="http://schemas.openxmlformats.org/officeDocument/2006/relationships/image" Target="../media/image103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8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14" Type="http://schemas.openxmlformats.org/officeDocument/2006/relationships/image" Target="../media/image101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8" Type="http://schemas.openxmlformats.org/officeDocument/2006/relationships/image" Target="../media/image9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7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47.png"/><Relationship Id="rId4" Type="http://schemas.openxmlformats.org/officeDocument/2006/relationships/image" Target="../media/image121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26" Type="http://schemas.openxmlformats.org/officeDocument/2006/relationships/image" Target="../media/image149.png"/><Relationship Id="rId3" Type="http://schemas.openxmlformats.org/officeDocument/2006/relationships/image" Target="../media/image1261.png"/><Relationship Id="rId21" Type="http://schemas.openxmlformats.org/officeDocument/2006/relationships/image" Target="../media/image144.png"/><Relationship Id="rId34" Type="http://schemas.openxmlformats.org/officeDocument/2006/relationships/image" Target="../media/image15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5" Type="http://schemas.openxmlformats.org/officeDocument/2006/relationships/image" Target="../media/image148.pn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25.png"/><Relationship Id="rId20" Type="http://schemas.openxmlformats.org/officeDocument/2006/relationships/image" Target="../media/image143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6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2.png"/><Relationship Id="rId36" Type="http://schemas.openxmlformats.org/officeDocument/2006/relationships/image" Target="../media/image161.png"/><Relationship Id="rId10" Type="http://schemas.openxmlformats.org/officeDocument/2006/relationships/image" Target="../media/image133.png"/><Relationship Id="rId19" Type="http://schemas.openxmlformats.org/officeDocument/2006/relationships/image" Target="../media/image141.png"/><Relationship Id="rId31" Type="http://schemas.openxmlformats.org/officeDocument/2006/relationships/image" Target="../media/image155.png"/><Relationship Id="rId4" Type="http://schemas.openxmlformats.org/officeDocument/2006/relationships/image" Target="../media/image127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3.emf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1.png"/><Relationship Id="rId5" Type="http://schemas.openxmlformats.org/officeDocument/2006/relationships/image" Target="../media/image920.png"/><Relationship Id="rId10" Type="http://schemas.openxmlformats.org/officeDocument/2006/relationships/image" Target="../media/image951.png"/><Relationship Id="rId4" Type="http://schemas.openxmlformats.org/officeDocument/2006/relationships/image" Target="../media/image910.png"/><Relationship Id="rId9" Type="http://schemas.openxmlformats.org/officeDocument/2006/relationships/image" Target="../media/image9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10" Type="http://schemas.openxmlformats.org/officeDocument/2006/relationships/image" Target="../media/image1020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62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Relationship Id="rId9" Type="http://schemas.openxmlformats.org/officeDocument/2006/relationships/image" Target="../media/image10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0.png"/><Relationship Id="rId11" Type="http://schemas.openxmlformats.org/officeDocument/2006/relationships/image" Target="../media/image1370.png"/><Relationship Id="rId5" Type="http://schemas.openxmlformats.org/officeDocument/2006/relationships/image" Target="../media/image1311.png"/><Relationship Id="rId10" Type="http://schemas.openxmlformats.org/officeDocument/2006/relationships/image" Target="../media/image1360.png"/><Relationship Id="rId4" Type="http://schemas.openxmlformats.org/officeDocument/2006/relationships/image" Target="../media/image1300.png"/><Relationship Id="rId9" Type="http://schemas.openxmlformats.org/officeDocument/2006/relationships/image" Target="../media/image13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10" Type="http://schemas.openxmlformats.org/officeDocument/2006/relationships/image" Target="../media/image173.jpg"/><Relationship Id="rId4" Type="http://schemas.openxmlformats.org/officeDocument/2006/relationships/image" Target="../media/image167.jpg"/><Relationship Id="rId9" Type="http://schemas.openxmlformats.org/officeDocument/2006/relationships/image" Target="../media/image17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rpstack.io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microsoft.com/office/2007/relationships/hdphoto" Target="../media/hdphoto5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9794" y="2588775"/>
            <a:ext cx="3771142" cy="1111546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415877" y="2985176"/>
            <a:ext cx="721148" cy="38514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Channel Encoder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7385" y="3171879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463230" y="2763690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89498" y="3171854"/>
            <a:ext cx="367790" cy="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7019" y="2979284"/>
            <a:ext cx="1170153" cy="38514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Modulator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02532" y="3171854"/>
            <a:ext cx="4516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blipFill rotWithShape="0">
                <a:blip r:embed="rId3"/>
                <a:stretch>
                  <a:fillRect l="-826" t="-3846" r="-2893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02063" y="1661788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63178" y="2122476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/>
          <p:cNvCxnSpPr/>
          <p:nvPr/>
        </p:nvCxnSpPr>
        <p:spPr>
          <a:xfrm>
            <a:off x="702063" y="1907780"/>
            <a:ext cx="519823" cy="21437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1207078" y="1920995"/>
            <a:ext cx="516277" cy="19464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07078" y="1907780"/>
            <a:ext cx="0" cy="231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3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blipFill rotWithShape="0">
                <a:blip r:embed="rId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/>
          <p:nvPr/>
        </p:nvCxnSpPr>
        <p:spPr>
          <a:xfrm>
            <a:off x="2576499" y="1693565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191" y="1737813"/>
            <a:ext cx="248741" cy="30885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 flipV="1">
            <a:off x="2422979" y="2142598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678" y="1737813"/>
            <a:ext cx="248741" cy="3088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084" y="1737813"/>
            <a:ext cx="248741" cy="3088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571" y="1737813"/>
            <a:ext cx="248741" cy="308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016" y="1576997"/>
            <a:ext cx="3428159" cy="54516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140577" y="1456949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21744" y="2089128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744" y="2089128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6311" y="144779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11" y="1447798"/>
                <a:ext cx="145873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44" idx="1"/>
          </p:cNvCxnSpPr>
          <p:nvPr/>
        </p:nvCxnSpPr>
        <p:spPr>
          <a:xfrm flipH="1">
            <a:off x="4987058" y="2181461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76968" y="2421939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8958135" y="3054118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135" y="3054118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942702" y="241278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702" y="2412788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>
            <a:stCxn id="62" idx="1"/>
          </p:cNvCxnSpPr>
          <p:nvPr/>
        </p:nvCxnSpPr>
        <p:spPr>
          <a:xfrm flipH="1">
            <a:off x="5023449" y="3146451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5363" y="2505122"/>
            <a:ext cx="3411204" cy="57106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40577" y="3493323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921744" y="4125502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744" y="4125502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906311" y="3484172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11" y="3484172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>
            <a:stCxn id="66" idx="1"/>
          </p:cNvCxnSpPr>
          <p:nvPr/>
        </p:nvCxnSpPr>
        <p:spPr>
          <a:xfrm flipH="1">
            <a:off x="4987058" y="4217835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5363" y="3601693"/>
            <a:ext cx="3374812" cy="552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605494" y="2207596"/>
                <a:ext cx="32060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94" y="2207596"/>
                <a:ext cx="320601" cy="169277"/>
              </a:xfrm>
              <a:prstGeom prst="rect">
                <a:avLst/>
              </a:prstGeom>
              <a:blipFill rotWithShape="0">
                <a:blip r:embed="rId14"/>
                <a:stretch>
                  <a:fillRect l="-9615" r="-961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32168" y="3183577"/>
                <a:ext cx="31739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168" y="3183577"/>
                <a:ext cx="317395" cy="169277"/>
              </a:xfrm>
              <a:prstGeom prst="rect">
                <a:avLst/>
              </a:prstGeom>
              <a:blipFill rotWithShape="0">
                <a:blip r:embed="rId15"/>
                <a:stretch>
                  <a:fillRect l="-9615" r="-961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651211" y="4250083"/>
                <a:ext cx="32380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11" y="4250083"/>
                <a:ext cx="323807" cy="169277"/>
              </a:xfrm>
              <a:prstGeom prst="rect">
                <a:avLst/>
              </a:prstGeom>
              <a:blipFill rotWithShape="0">
                <a:blip r:embed="rId16"/>
                <a:stretch>
                  <a:fillRect l="-9434" r="-94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20" grpId="0"/>
      <p:bldP spid="26" grpId="0" animBg="1"/>
      <p:bldP spid="27" grpId="0"/>
      <p:bldP spid="34" grpId="0"/>
      <p:bldP spid="35" grpId="0"/>
      <p:bldP spid="52" grpId="0"/>
      <p:bldP spid="53" grpId="0"/>
      <p:bldP spid="54" grpId="0"/>
      <p:bldP spid="57" grpId="0"/>
      <p:bldP spid="58" grpId="0"/>
      <p:bldP spid="44" grpId="0"/>
      <p:bldP spid="45" grpId="0"/>
      <p:bldP spid="62" grpId="0"/>
      <p:bldP spid="63" grpId="0"/>
      <p:bldP spid="66" grpId="0"/>
      <p:bldP spid="67" grpId="0"/>
      <p:bldP spid="70" grpId="0"/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448838" y="2907431"/>
            <a:ext cx="709106" cy="348642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Channel Encoder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4069" y="3091757"/>
            <a:ext cx="725033" cy="5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602673" y="2713234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05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05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06386" y="3097605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4941" y="2898440"/>
            <a:ext cx="878371" cy="386635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Modulator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047084" y="3341299"/>
            <a:ext cx="1" cy="236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584218" y="3627756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Spreading Generator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9152" y="2657192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  <a:latin typeface="Inria Sans" panose="020B0604020202020204" charset="0"/>
              </a:rPr>
              <a:t>LoRa Node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964996" y="3395338"/>
            <a:ext cx="689197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blipFill rotWithShape="0">
                <a:blip r:embed="rId3"/>
                <a:stretch>
                  <a:fillRect l="-826" t="-3846" r="-2893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02063" y="1661788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63178" y="2122476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/>
          <p:cNvCxnSpPr/>
          <p:nvPr/>
        </p:nvCxnSpPr>
        <p:spPr>
          <a:xfrm>
            <a:off x="702063" y="1907780"/>
            <a:ext cx="519823" cy="21437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1207078" y="1920995"/>
            <a:ext cx="516277" cy="19464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07078" y="1907780"/>
            <a:ext cx="0" cy="231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3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blipFill rotWithShape="0">
                <a:blip r:embed="rId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2576499" y="1693565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636191" y="1737813"/>
            <a:ext cx="248741" cy="30885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 flipV="1">
            <a:off x="2422979" y="2142598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43678" y="1737813"/>
            <a:ext cx="248741" cy="3088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47084" y="1737813"/>
            <a:ext cx="248741" cy="3088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4571" y="1737813"/>
            <a:ext cx="248741" cy="3088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594987" y="1750481"/>
            <a:ext cx="248741" cy="3088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00434" y="1750481"/>
            <a:ext cx="248741" cy="3088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05880" y="1750481"/>
            <a:ext cx="248741" cy="3088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12658" y="1740934"/>
            <a:ext cx="248741" cy="308859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5516658" y="1914210"/>
            <a:ext cx="2222851" cy="812575"/>
          </a:xfrm>
          <a:custGeom>
            <a:avLst/>
            <a:gdLst>
              <a:gd name="connsiteX0" fmla="*/ 0 w 3380198"/>
              <a:gd name="connsiteY0" fmla="*/ 0 h 1315099"/>
              <a:gd name="connsiteX1" fmla="*/ 328773 w 3380198"/>
              <a:gd name="connsiteY1" fmla="*/ 359595 h 1315099"/>
              <a:gd name="connsiteX2" fmla="*/ 513708 w 3380198"/>
              <a:gd name="connsiteY2" fmla="*/ 1273995 h 1315099"/>
              <a:gd name="connsiteX3" fmla="*/ 760288 w 3380198"/>
              <a:gd name="connsiteY3" fmla="*/ 82193 h 1315099"/>
              <a:gd name="connsiteX4" fmla="*/ 996593 w 3380198"/>
              <a:gd name="connsiteY4" fmla="*/ 1284269 h 1315099"/>
              <a:gd name="connsiteX5" fmla="*/ 1273995 w 3380198"/>
              <a:gd name="connsiteY5" fmla="*/ 82193 h 1315099"/>
              <a:gd name="connsiteX6" fmla="*/ 1520575 w 3380198"/>
              <a:gd name="connsiteY6" fmla="*/ 1273995 h 1315099"/>
              <a:gd name="connsiteX7" fmla="*/ 1787703 w 3380198"/>
              <a:gd name="connsiteY7" fmla="*/ 82193 h 1315099"/>
              <a:gd name="connsiteX8" fmla="*/ 2003461 w 3380198"/>
              <a:gd name="connsiteY8" fmla="*/ 1315092 h 1315099"/>
              <a:gd name="connsiteX9" fmla="*/ 2321959 w 3380198"/>
              <a:gd name="connsiteY9" fmla="*/ 61645 h 1315099"/>
              <a:gd name="connsiteX10" fmla="*/ 2465798 w 3380198"/>
              <a:gd name="connsiteY10" fmla="*/ 1284269 h 1315099"/>
              <a:gd name="connsiteX11" fmla="*/ 2866490 w 3380198"/>
              <a:gd name="connsiteY11" fmla="*/ 51370 h 1315099"/>
              <a:gd name="connsiteX12" fmla="*/ 3041150 w 3380198"/>
              <a:gd name="connsiteY12" fmla="*/ 1315092 h 1315099"/>
              <a:gd name="connsiteX13" fmla="*/ 3380198 w 3380198"/>
              <a:gd name="connsiteY13" fmla="*/ 51370 h 1315099"/>
              <a:gd name="connsiteX0" fmla="*/ 0 w 3380198"/>
              <a:gd name="connsiteY0" fmla="*/ 0 h 1315092"/>
              <a:gd name="connsiteX1" fmla="*/ 328773 w 3380198"/>
              <a:gd name="connsiteY1" fmla="*/ 359595 h 1315092"/>
              <a:gd name="connsiteX2" fmla="*/ 513708 w 3380198"/>
              <a:gd name="connsiteY2" fmla="*/ 1273995 h 1315092"/>
              <a:gd name="connsiteX3" fmla="*/ 760288 w 3380198"/>
              <a:gd name="connsiteY3" fmla="*/ 82193 h 1315092"/>
              <a:gd name="connsiteX4" fmla="*/ 996593 w 3380198"/>
              <a:gd name="connsiteY4" fmla="*/ 1284269 h 1315092"/>
              <a:gd name="connsiteX5" fmla="*/ 1273995 w 3380198"/>
              <a:gd name="connsiteY5" fmla="*/ 82193 h 1315092"/>
              <a:gd name="connsiteX6" fmla="*/ 1520575 w 3380198"/>
              <a:gd name="connsiteY6" fmla="*/ 1273995 h 1315092"/>
              <a:gd name="connsiteX7" fmla="*/ 1787703 w 3380198"/>
              <a:gd name="connsiteY7" fmla="*/ 82193 h 1315092"/>
              <a:gd name="connsiteX8" fmla="*/ 2003462 w 3380198"/>
              <a:gd name="connsiteY8" fmla="*/ 1265858 h 1315092"/>
              <a:gd name="connsiteX9" fmla="*/ 2321959 w 3380198"/>
              <a:gd name="connsiteY9" fmla="*/ 61645 h 1315092"/>
              <a:gd name="connsiteX10" fmla="*/ 2465798 w 3380198"/>
              <a:gd name="connsiteY10" fmla="*/ 1284269 h 1315092"/>
              <a:gd name="connsiteX11" fmla="*/ 2866490 w 3380198"/>
              <a:gd name="connsiteY11" fmla="*/ 51370 h 1315092"/>
              <a:gd name="connsiteX12" fmla="*/ 3041150 w 3380198"/>
              <a:gd name="connsiteY12" fmla="*/ 1315092 h 1315092"/>
              <a:gd name="connsiteX13" fmla="*/ 3380198 w 3380198"/>
              <a:gd name="connsiteY13" fmla="*/ 51370 h 1315092"/>
              <a:gd name="connsiteX0" fmla="*/ 0 w 3380198"/>
              <a:gd name="connsiteY0" fmla="*/ 0 h 1284270"/>
              <a:gd name="connsiteX1" fmla="*/ 328773 w 3380198"/>
              <a:gd name="connsiteY1" fmla="*/ 359595 h 1284270"/>
              <a:gd name="connsiteX2" fmla="*/ 513708 w 3380198"/>
              <a:gd name="connsiteY2" fmla="*/ 1273995 h 1284270"/>
              <a:gd name="connsiteX3" fmla="*/ 760288 w 3380198"/>
              <a:gd name="connsiteY3" fmla="*/ 82193 h 1284270"/>
              <a:gd name="connsiteX4" fmla="*/ 996593 w 3380198"/>
              <a:gd name="connsiteY4" fmla="*/ 1284269 h 1284270"/>
              <a:gd name="connsiteX5" fmla="*/ 1273995 w 3380198"/>
              <a:gd name="connsiteY5" fmla="*/ 82193 h 1284270"/>
              <a:gd name="connsiteX6" fmla="*/ 1520575 w 3380198"/>
              <a:gd name="connsiteY6" fmla="*/ 1273995 h 1284270"/>
              <a:gd name="connsiteX7" fmla="*/ 1787703 w 3380198"/>
              <a:gd name="connsiteY7" fmla="*/ 82193 h 1284270"/>
              <a:gd name="connsiteX8" fmla="*/ 2003462 w 3380198"/>
              <a:gd name="connsiteY8" fmla="*/ 1265858 h 1284270"/>
              <a:gd name="connsiteX9" fmla="*/ 2321959 w 3380198"/>
              <a:gd name="connsiteY9" fmla="*/ 61645 h 1284270"/>
              <a:gd name="connsiteX10" fmla="*/ 2465798 w 3380198"/>
              <a:gd name="connsiteY10" fmla="*/ 1284269 h 1284270"/>
              <a:gd name="connsiteX11" fmla="*/ 2866490 w 3380198"/>
              <a:gd name="connsiteY11" fmla="*/ 51370 h 1284270"/>
              <a:gd name="connsiteX12" fmla="*/ 3041150 w 3380198"/>
              <a:gd name="connsiteY12" fmla="*/ 1274064 h 1284270"/>
              <a:gd name="connsiteX13" fmla="*/ 3380198 w 3380198"/>
              <a:gd name="connsiteY13" fmla="*/ 51370 h 1284270"/>
              <a:gd name="connsiteX0" fmla="*/ 0 w 3445344"/>
              <a:gd name="connsiteY0" fmla="*/ 30688 h 1232902"/>
              <a:gd name="connsiteX1" fmla="*/ 393919 w 3445344"/>
              <a:gd name="connsiteY1" fmla="*/ 308227 h 1232902"/>
              <a:gd name="connsiteX2" fmla="*/ 578854 w 3445344"/>
              <a:gd name="connsiteY2" fmla="*/ 1222627 h 1232902"/>
              <a:gd name="connsiteX3" fmla="*/ 825434 w 3445344"/>
              <a:gd name="connsiteY3" fmla="*/ 30825 h 1232902"/>
              <a:gd name="connsiteX4" fmla="*/ 1061739 w 3445344"/>
              <a:gd name="connsiteY4" fmla="*/ 1232901 h 1232902"/>
              <a:gd name="connsiteX5" fmla="*/ 1339141 w 3445344"/>
              <a:gd name="connsiteY5" fmla="*/ 30825 h 1232902"/>
              <a:gd name="connsiteX6" fmla="*/ 1585721 w 3445344"/>
              <a:gd name="connsiteY6" fmla="*/ 1222627 h 1232902"/>
              <a:gd name="connsiteX7" fmla="*/ 1852849 w 3445344"/>
              <a:gd name="connsiteY7" fmla="*/ 30825 h 1232902"/>
              <a:gd name="connsiteX8" fmla="*/ 2068608 w 3445344"/>
              <a:gd name="connsiteY8" fmla="*/ 1214490 h 1232902"/>
              <a:gd name="connsiteX9" fmla="*/ 2387105 w 3445344"/>
              <a:gd name="connsiteY9" fmla="*/ 10277 h 1232902"/>
              <a:gd name="connsiteX10" fmla="*/ 2530944 w 3445344"/>
              <a:gd name="connsiteY10" fmla="*/ 1232901 h 1232902"/>
              <a:gd name="connsiteX11" fmla="*/ 2931636 w 3445344"/>
              <a:gd name="connsiteY11" fmla="*/ 2 h 1232902"/>
              <a:gd name="connsiteX12" fmla="*/ 3106296 w 3445344"/>
              <a:gd name="connsiteY12" fmla="*/ 1222696 h 1232902"/>
              <a:gd name="connsiteX13" fmla="*/ 3445344 w 3445344"/>
              <a:gd name="connsiteY13" fmla="*/ 2 h 1232902"/>
              <a:gd name="connsiteX0" fmla="*/ 0 w 3445344"/>
              <a:gd name="connsiteY0" fmla="*/ 30688 h 1232902"/>
              <a:gd name="connsiteX1" fmla="*/ 393919 w 3445344"/>
              <a:gd name="connsiteY1" fmla="*/ 308227 h 1232902"/>
              <a:gd name="connsiteX2" fmla="*/ 578854 w 3445344"/>
              <a:gd name="connsiteY2" fmla="*/ 1222627 h 1232902"/>
              <a:gd name="connsiteX3" fmla="*/ 825434 w 3445344"/>
              <a:gd name="connsiteY3" fmla="*/ 30825 h 1232902"/>
              <a:gd name="connsiteX4" fmla="*/ 1061739 w 3445344"/>
              <a:gd name="connsiteY4" fmla="*/ 1232901 h 1232902"/>
              <a:gd name="connsiteX5" fmla="*/ 1339141 w 3445344"/>
              <a:gd name="connsiteY5" fmla="*/ 30825 h 1232902"/>
              <a:gd name="connsiteX6" fmla="*/ 1585721 w 3445344"/>
              <a:gd name="connsiteY6" fmla="*/ 1222627 h 1232902"/>
              <a:gd name="connsiteX7" fmla="*/ 1852849 w 3445344"/>
              <a:gd name="connsiteY7" fmla="*/ 30825 h 1232902"/>
              <a:gd name="connsiteX8" fmla="*/ 2068608 w 3445344"/>
              <a:gd name="connsiteY8" fmla="*/ 1214490 h 1232902"/>
              <a:gd name="connsiteX9" fmla="*/ 2387105 w 3445344"/>
              <a:gd name="connsiteY9" fmla="*/ 10277 h 1232902"/>
              <a:gd name="connsiteX10" fmla="*/ 2530944 w 3445344"/>
              <a:gd name="connsiteY10" fmla="*/ 1232901 h 1232902"/>
              <a:gd name="connsiteX11" fmla="*/ 2931636 w 3445344"/>
              <a:gd name="connsiteY11" fmla="*/ 2 h 1232902"/>
              <a:gd name="connsiteX12" fmla="*/ 3106296 w 3445344"/>
              <a:gd name="connsiteY12" fmla="*/ 1222696 h 1232902"/>
              <a:gd name="connsiteX13" fmla="*/ 3445344 w 3445344"/>
              <a:gd name="connsiteY13" fmla="*/ 2 h 12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5344" h="1232902">
                <a:moveTo>
                  <a:pt x="0" y="30688"/>
                </a:moveTo>
                <a:cubicBezTo>
                  <a:pt x="173692" y="46880"/>
                  <a:pt x="297443" y="109571"/>
                  <a:pt x="393919" y="308227"/>
                </a:cubicBezTo>
                <a:cubicBezTo>
                  <a:pt x="490395" y="506883"/>
                  <a:pt x="506935" y="1268861"/>
                  <a:pt x="578854" y="1222627"/>
                </a:cubicBezTo>
                <a:cubicBezTo>
                  <a:pt x="650773" y="1176393"/>
                  <a:pt x="744953" y="29113"/>
                  <a:pt x="825434" y="30825"/>
                </a:cubicBezTo>
                <a:cubicBezTo>
                  <a:pt x="905915" y="32537"/>
                  <a:pt x="976121" y="1232901"/>
                  <a:pt x="1061739" y="1232901"/>
                </a:cubicBezTo>
                <a:cubicBezTo>
                  <a:pt x="1147357" y="1232901"/>
                  <a:pt x="1251811" y="32537"/>
                  <a:pt x="1339141" y="30825"/>
                </a:cubicBezTo>
                <a:cubicBezTo>
                  <a:pt x="1426471" y="29113"/>
                  <a:pt x="1500103" y="1222627"/>
                  <a:pt x="1585721" y="1222627"/>
                </a:cubicBezTo>
                <a:cubicBezTo>
                  <a:pt x="1671339" y="1222627"/>
                  <a:pt x="1772368" y="32181"/>
                  <a:pt x="1852849" y="30825"/>
                </a:cubicBezTo>
                <a:cubicBezTo>
                  <a:pt x="1933330" y="29469"/>
                  <a:pt x="1979565" y="1217915"/>
                  <a:pt x="2068608" y="1214490"/>
                </a:cubicBezTo>
                <a:cubicBezTo>
                  <a:pt x="2157651" y="1211065"/>
                  <a:pt x="2310049" y="7209"/>
                  <a:pt x="2387105" y="10277"/>
                </a:cubicBezTo>
                <a:cubicBezTo>
                  <a:pt x="2464161" y="13346"/>
                  <a:pt x="2440189" y="1234613"/>
                  <a:pt x="2530944" y="1232901"/>
                </a:cubicBezTo>
                <a:cubicBezTo>
                  <a:pt x="2621699" y="1231189"/>
                  <a:pt x="2835744" y="1703"/>
                  <a:pt x="2931636" y="2"/>
                </a:cubicBezTo>
                <a:cubicBezTo>
                  <a:pt x="3027528" y="-1699"/>
                  <a:pt x="3020678" y="1222696"/>
                  <a:pt x="3106296" y="1222696"/>
                </a:cubicBezTo>
                <a:cubicBezTo>
                  <a:pt x="3191914" y="1222696"/>
                  <a:pt x="3318629" y="631863"/>
                  <a:pt x="3445344" y="2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392399" y="1685426"/>
            <a:ext cx="10781" cy="1265501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109278" y="2856074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78" y="2856074"/>
                <a:ext cx="139462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132379" y="168542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79" y="1685426"/>
                <a:ext cx="14587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 flipH="1">
            <a:off x="5249661" y="2861154"/>
            <a:ext cx="2786610" cy="0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2280" y="3448821"/>
            <a:ext cx="2257230" cy="927231"/>
          </a:xfrm>
          <a:prstGeom prst="rect">
            <a:avLst/>
          </a:prstGeom>
        </p:spPr>
      </p:pic>
      <p:sp>
        <p:nvSpPr>
          <p:cNvPr id="48" name="Google Shape;326;p24"/>
          <p:cNvSpPr txBox="1">
            <a:spLocks/>
          </p:cNvSpPr>
          <p:nvPr/>
        </p:nvSpPr>
        <p:spPr>
          <a:xfrm>
            <a:off x="9851914" y="427901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375811" y="3266477"/>
            <a:ext cx="10781" cy="1265501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8092690" y="4437125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90" y="4437125"/>
                <a:ext cx="139462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5115791" y="3266477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791" y="3266477"/>
                <a:ext cx="145873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 flipH="1">
            <a:off x="5233073" y="4442205"/>
            <a:ext cx="2786610" cy="0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14" grpId="0"/>
      <p:bldP spid="17" grpId="0"/>
      <p:bldP spid="18" grpId="0"/>
      <p:bldP spid="25" grpId="0"/>
      <p:bldP spid="27" grpId="0"/>
      <p:bldP spid="30" grpId="0"/>
      <p:bldP spid="33" grpId="0"/>
      <p:bldP spid="34" grpId="0"/>
      <p:bldP spid="50" grpId="0"/>
      <p:bldP spid="51" grpId="0"/>
      <p:bldP spid="55" grpId="0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3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55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LoRa™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LoRa™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1123938" y="118535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114" r="-8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4148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2523518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2523518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10825" y="4229801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25" y="4229801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34981" y="3575093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𝐶𝑅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81" y="3575093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28177" y="2684914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77" y="2684914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8177" y="2307771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77" y="2307771"/>
                <a:ext cx="3211286" cy="291618"/>
              </a:xfrm>
              <a:prstGeom prst="rect">
                <a:avLst/>
              </a:prstGeom>
              <a:blipFill rotWithShape="0"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39706" y="3230314"/>
                <a:ext cx="2575641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06" y="3230314"/>
                <a:ext cx="2575641" cy="324769"/>
              </a:xfrm>
              <a:prstGeom prst="rect">
                <a:avLst/>
              </a:prstGeom>
              <a:blipFill rotWithShape="0"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𝐷𝐶𝑦𝑐𝑙𝑒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  <a:blipFill rotWithShape="0"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Time on-the-air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3846529164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</a:t>
                      </a: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123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</a:t>
                      </a: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21.9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</a:t>
                      </a: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-6.2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</a:t>
                      </a: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1155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577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1.17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288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-21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Payload:14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6440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blipFill rotWithShape="0">
                <a:blip r:embed="rId3"/>
                <a:stretch>
                  <a:fillRect l="-1807" r="-30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3" y="2414957"/>
            <a:ext cx="704697" cy="704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blipFill rotWithShape="0">
                <a:blip r:embed="rId5"/>
                <a:stretch>
                  <a:fillRect l="-9639" r="-963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3" y="2788632"/>
            <a:ext cx="275526" cy="265823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1294669" y="2851017"/>
            <a:ext cx="2701674" cy="70527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333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7241" r="-344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41" idx="1"/>
          </p:cNvCxnSpPr>
          <p:nvPr/>
        </p:nvCxnSpPr>
        <p:spPr>
          <a:xfrm flipH="1">
            <a:off x="4712967" y="2858538"/>
            <a:ext cx="847712" cy="21101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79" y="2720775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blipFill rotWithShape="0">
                <a:blip r:embed="rId12"/>
                <a:stretch>
                  <a:fillRect l="-3125" r="-39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50" idx="3"/>
          </p:cNvCxnSpPr>
          <p:nvPr/>
        </p:nvCxnSpPr>
        <p:spPr>
          <a:xfrm flipV="1">
            <a:off x="1389327" y="3082023"/>
            <a:ext cx="2646577" cy="583530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blipFill rotWithShape="0">
                <a:blip r:embed="rId13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blipFill rotWithShape="0">
                <a:blip r:embed="rId14"/>
                <a:stretch>
                  <a:fillRect l="-2857" r="-21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01" y="3532641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blipFill rotWithShape="0">
                <a:blip r:embed="rId16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4331031" y="3182249"/>
            <a:ext cx="1" cy="803295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blipFill rotWithShape="0">
                <a:blip r:embed="rId17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9" y="4218572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blipFill rotWithShape="0">
                <a:blip r:embed="rId19"/>
                <a:stretch>
                  <a:fillRect l="-3053" r="-152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blipFill rotWithShape="0">
                <a:blip r:embed="rId20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0" y="1541511"/>
            <a:ext cx="275526" cy="265823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481694" y="1769445"/>
            <a:ext cx="1507263" cy="7222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blipFill rotWithShape="0">
                <a:blip r:embed="rId21"/>
                <a:stretch>
                  <a:fillRect l="-6897" t="-3846" r="-1724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blipFill rotWithShape="0">
                <a:blip r:embed="rId22"/>
                <a:stretch>
                  <a:fillRect l="-16129" r="-64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blipFill rotWithShape="0">
                <a:blip r:embed="rId23"/>
                <a:stretch>
                  <a:fillRect l="-3053" r="-38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75" y="847041"/>
            <a:ext cx="275526" cy="26582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1"/>
          </p:cNvCxnSpPr>
          <p:nvPr/>
        </p:nvCxnSpPr>
        <p:spPr>
          <a:xfrm flipH="1">
            <a:off x="4683381" y="979953"/>
            <a:ext cx="1792494" cy="149485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blipFill rotWithShape="0">
                <a:blip r:embed="rId24"/>
                <a:stretch>
                  <a:fillRect l="-263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H="1">
            <a:off x="4779352" y="2042875"/>
            <a:ext cx="1475535" cy="56484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blipFill rotWithShape="0">
                <a:blip r:embed="rId25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9" y="1880459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blipFill rotWithShape="0">
                <a:blip r:embed="rId26"/>
                <a:stretch>
                  <a:fillRect l="-277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𝑝𝑜𝑤𝑒𝑟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blipFill rotWithShape="0">
                <a:blip r:embed="rId27"/>
                <a:stretch>
                  <a:fillRect l="-3106" t="-1923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4601733" y="1000657"/>
            <a:ext cx="75" cy="446616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922615" y="972777"/>
            <a:ext cx="113" cy="4686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601733" y="3109357"/>
            <a:ext cx="1863862" cy="1092833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blipFill rotWithShape="0">
                <a:blip r:embed="rId28"/>
                <a:stretch>
                  <a:fillRect l="-3390" r="-33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76" y="4039774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blipFill rotWithShape="0">
                <a:blip r:embed="rId29"/>
                <a:stretch>
                  <a:fillRect l="-347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/>
          <p:nvPr/>
        </p:nvCxnSpPr>
        <p:spPr>
          <a:xfrm>
            <a:off x="891429" y="2073216"/>
            <a:ext cx="3074539" cy="534503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blipFill rotWithShape="0">
                <a:blip r:embed="rId17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7" y="1861845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blipFill rotWithShape="0">
                <a:blip r:embed="rId30"/>
                <a:stretch>
                  <a:fillRect l="-6107" t="-3846" r="-610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>
            <a:stCxn id="105" idx="3"/>
          </p:cNvCxnSpPr>
          <p:nvPr/>
        </p:nvCxnSpPr>
        <p:spPr>
          <a:xfrm flipV="1">
            <a:off x="2983316" y="3204040"/>
            <a:ext cx="1135433" cy="751092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blipFill rotWithShape="0">
                <a:blip r:embed="rId31"/>
                <a:stretch>
                  <a:fillRect l="-2878" r="-28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90" y="3822220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blipFill rotWithShape="0">
                <a:blip r:embed="rId32"/>
                <a:stretch>
                  <a:fillRect l="-25806" r="-1612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blipFill rotWithShape="0">
                <a:blip r:embed="rId33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63" y="2840961"/>
            <a:ext cx="275526" cy="265823"/>
          </a:xfrm>
          <a:prstGeom prst="rect">
            <a:avLst/>
          </a:prstGeom>
        </p:spPr>
      </p:pic>
      <p:cxnSp>
        <p:nvCxnSpPr>
          <p:cNvPr id="110" name="Straight Arrow Connector 109"/>
          <p:cNvCxnSpPr/>
          <p:nvPr/>
        </p:nvCxnSpPr>
        <p:spPr>
          <a:xfrm flipH="1">
            <a:off x="4739351" y="3068895"/>
            <a:ext cx="2808346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blipFill rotWithShape="0">
                <a:blip r:embed="rId34"/>
                <a:stretch>
                  <a:fillRect l="-6897" t="-3846" r="-862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43" grpId="0"/>
      <p:bldP spid="48" grpId="0"/>
      <p:bldP spid="49" grpId="0"/>
      <p:bldP spid="51" grpId="0"/>
      <p:bldP spid="54" grpId="0"/>
      <p:bldP spid="55" grpId="0"/>
      <p:bldP spid="57" grpId="0"/>
      <p:bldP spid="61" grpId="0"/>
      <p:bldP spid="64" grpId="0"/>
      <p:bldP spid="65" grpId="0"/>
      <p:bldP spid="68" grpId="0"/>
      <p:bldP spid="71" grpId="0"/>
      <p:bldP spid="80" grpId="0"/>
      <p:bldP spid="82" grpId="0"/>
      <p:bldP spid="83" grpId="0"/>
      <p:bldP spid="83" grpId="1"/>
      <p:bldP spid="83" grpId="2"/>
      <p:bldP spid="93" grpId="0"/>
      <p:bldP spid="95" grpId="0"/>
      <p:bldP spid="98" grpId="0"/>
      <p:bldP spid="99" grpId="0"/>
      <p:bldP spid="101" grpId="0"/>
      <p:bldP spid="104" grpId="0"/>
      <p:bldP spid="106" grpId="0"/>
      <p:bldP spid="108" grpId="0"/>
      <p:bldP spid="1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52" y="2650844"/>
            <a:ext cx="563619" cy="5636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86" y="1404058"/>
            <a:ext cx="510221" cy="5102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2531660"/>
            <a:ext cx="463794" cy="4637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3612835"/>
            <a:ext cx="536012" cy="53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blipFill rotWithShape="0"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919971" y="1817225"/>
            <a:ext cx="1740215" cy="797411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3"/>
            <a:endCxn id="48" idx="1"/>
          </p:cNvCxnSpPr>
          <p:nvPr/>
        </p:nvCxnSpPr>
        <p:spPr>
          <a:xfrm flipV="1">
            <a:off x="919971" y="2763557"/>
            <a:ext cx="1744450" cy="169097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1"/>
          </p:cNvCxnSpPr>
          <p:nvPr/>
        </p:nvCxnSpPr>
        <p:spPr>
          <a:xfrm>
            <a:off x="919971" y="3257985"/>
            <a:ext cx="1744450" cy="622856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4" y="2334136"/>
            <a:ext cx="197084" cy="1639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2" y="2701046"/>
            <a:ext cx="197084" cy="1639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8" y="3057517"/>
            <a:ext cx="197084" cy="1639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7" y="2214627"/>
            <a:ext cx="1142586" cy="1313282"/>
          </a:xfrm>
          <a:prstGeom prst="rect">
            <a:avLst/>
          </a:prstGeom>
        </p:spPr>
      </p:pic>
      <p:sp>
        <p:nvSpPr>
          <p:cNvPr id="63" name="Google Shape;267;p19"/>
          <p:cNvSpPr txBox="1">
            <a:spLocks/>
          </p:cNvSpPr>
          <p:nvPr/>
        </p:nvSpPr>
        <p:spPr>
          <a:xfrm>
            <a:off x="4896170" y="191882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1644403"/>
            <a:ext cx="590431" cy="59043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2275494"/>
            <a:ext cx="590431" cy="59043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13" y="2906585"/>
            <a:ext cx="590431" cy="5904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3575490"/>
            <a:ext cx="590431" cy="59043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6047021" y="2020026"/>
            <a:ext cx="1227856" cy="48094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047021" y="2540888"/>
            <a:ext cx="1227856" cy="218684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228803" y="3072968"/>
            <a:ext cx="974917" cy="4586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047021" y="3451310"/>
            <a:ext cx="1177561" cy="297953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216540" y="1687674"/>
            <a:ext cx="1694082" cy="587820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173286" y="2748990"/>
            <a:ext cx="1737336" cy="40302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29176" y="3256938"/>
            <a:ext cx="1666994" cy="613767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 rot="1145187">
            <a:off x="3118297" y="1571137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20" y="2466538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 rot="20434800">
            <a:off x="3041022" y="3400015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00486" y="3696578"/>
            <a:ext cx="1114204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Max(SNR)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83" name="Google Shape;327;p24"/>
          <p:cNvGraphicFramePr/>
          <p:nvPr>
            <p:extLst>
              <p:ext uri="{D42A27DB-BD31-4B8C-83A1-F6EECF244321}">
                <p14:modId xmlns:p14="http://schemas.microsoft.com/office/powerpoint/2010/main" val="1562474639"/>
              </p:ext>
            </p:extLst>
          </p:nvPr>
        </p:nvGraphicFramePr>
        <p:xfrm>
          <a:off x="4009287" y="361812"/>
          <a:ext cx="3265590" cy="124963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006144"/>
                <a:gridCol w="1108407"/>
                <a:gridCol w="1151039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FrmCun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SNR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NumGat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39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7.5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08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…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-13.5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4" name="Rectangle 83"/>
          <p:cNvSpPr/>
          <p:nvPr/>
        </p:nvSpPr>
        <p:spPr>
          <a:xfrm>
            <a:off x="5031711" y="88504"/>
            <a:ext cx="1114204" cy="22027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ADR-List</a:t>
            </a: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81" y="4272983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0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08642E-6 L 0.2257 -0.224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112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6.17284E-7 L 0.20312 -0.08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42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0.20486 0.06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 -0.22469 L 0.44219 -0.096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6" y="642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12 -0.08426 L 0.42048 -0.040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21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608 L 0.41423 -0.0095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35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1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26 0.04043 L 0.68333 0.078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3 L -0.14948 0.03333 C -0.1809 0.0466 -0.22777 0.05401 -0.27656 0.05401 C -0.33229 0.05401 -0.37673 0.0466 -0.40816 0.03333 L -0.55746 -0.02593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2593 L -0.14948 0.03333 C -0.1809 0.0466 -0.22778 0.05401 -0.27656 0.05401 C -0.33229 0.05401 -0.37674 0.0466 -0.40816 0.03333 L -0.55747 -0.02593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2 L -0.14948 0.03333 C -0.1809 0.04661 -0.22777 0.05401 -0.27656 0.05401 C -0.33229 0.05401 -0.37673 0.04661 -0.40816 0.03333 L -0.55746 -0.02592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80" grpId="0"/>
      <p:bldP spid="80" grpId="1"/>
      <p:bldP spid="81" grpId="0"/>
      <p:bldP spid="81" grpId="1"/>
      <p:bldP spid="82" grpId="0"/>
      <p:bldP spid="84" grpId="0"/>
      <p:bldP spid="37" grpId="0"/>
      <p:bldP spid="37" grpId="1"/>
      <p:bldP spid="38" grpId="0"/>
      <p:bldP spid="3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solidFill>
                  <a:schemeClr val="tx1"/>
                </a:solidFill>
                <a:latin typeface="Inria Sans" panose="020B0604020202020204" charset="0"/>
              </a:rPr>
              <a:t>ADR</a:t>
            </a:r>
            <a:endParaRPr sz="20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48</a:t>
            </a:fld>
            <a:endParaRPr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frames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02000" r="-11175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demodulation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floor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current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  <a:blipFill rotWithShape="0">
                <a:blip r:embed="rId4"/>
                <a:stretch>
                  <a:fillRect t="-133929" r="-11298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𝑚𝑎𝑟𝑔𝑖𝑛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  <a:blipFill rotWithShape="0">
                <a:blip r:embed="rId5"/>
                <a:stretch>
                  <a:fillRect t="-133929" r="-14206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𝑚𝑎𝑟𝑔𝑖𝑛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  <a:blipFill rotWithShape="0">
                <a:blip r:embed="rId6"/>
                <a:stretch>
                  <a:fillRect t="-136364" r="-17716" b="-2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85" y="302239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𝑴𝑰𝑵</m:t>
                          </m:r>
                        </m:sub>
                      </m:sSub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  <a:blipFill rotWithShape="0">
                <a:blip r:embed="rId1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  <a:blipFill rotWithShape="0"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17" y="4360656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5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4263" y="126237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49556" r="53630" b="1020"/>
          <a:stretch/>
        </p:blipFill>
        <p:spPr>
          <a:xfrm>
            <a:off x="4452094" y="1239977"/>
            <a:ext cx="4427940" cy="15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1" grpId="0" animBg="1"/>
      <p:bldP spid="63" grpId="0" animBg="1"/>
      <p:bldP spid="65" grpId="0" animBg="1"/>
      <p:bldP spid="67" grpId="0"/>
      <p:bldP spid="68" grpId="0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/>
      <p:bldP spid="81" grpId="0"/>
      <p:bldP spid="82" grpId="0"/>
      <p:bldP spid="83" grpId="0" animBg="1"/>
      <p:bldP spid="84" grpId="0"/>
      <p:bldP spid="86" grpId="0" animBg="1"/>
      <p:bldP spid="87" grpId="0" animBg="1"/>
      <p:bldP spid="88" grpId="0" animBg="1"/>
      <p:bldP spid="89" grpId="0"/>
      <p:bldP spid="90" grpId="0"/>
      <p:bldP spid="9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/>
      <p:bldP spid="16" grpId="0" animBg="1"/>
      <p:bldP spid="18" grpId="0" animBg="1"/>
      <p:bldP spid="19" grpId="0" animBg="1"/>
      <p:bldP spid="21" grpId="0" animBg="1"/>
      <p:bldP spid="23" grpId="0" animBg="1"/>
      <p:bldP spid="32" grpId="0" animBg="1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4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6" grpId="0"/>
      <p:bldP spid="17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PCB design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" y="1493135"/>
            <a:ext cx="1440251" cy="1076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9" y="2569581"/>
            <a:ext cx="1445293" cy="1435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72" y="1886676"/>
            <a:ext cx="1742327" cy="143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73" y="1239977"/>
            <a:ext cx="1817364" cy="125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37" y="1257588"/>
            <a:ext cx="1694120" cy="2252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3" y="2498152"/>
            <a:ext cx="1617924" cy="2157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0" y="2040937"/>
            <a:ext cx="4178998" cy="2350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37" y="2040937"/>
            <a:ext cx="3255380" cy="24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PLATFORM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318835" y="1630784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https://www.chirpstack.io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59" y="2525167"/>
            <a:ext cx="3916768" cy="7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521024" y="1350817"/>
            <a:ext cx="676436" cy="1288473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2069" y="1350817"/>
            <a:ext cx="654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IoT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 Sensors</a:t>
            </a:r>
            <a:endParaRPr lang="en-US" sz="10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894936"/>
            <a:ext cx="6728400" cy="2485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100" dirty="0" smtClean="0">
                <a:latin typeface="Inria Sans" panose="020B0604020202020204" charset="0"/>
                <a:cs typeface="Times New Roman" panose="02020603050405020304" pitchFamily="18" charset="0"/>
              </a:rPr>
              <a:t>Figure 2: </a:t>
            </a:r>
            <a:r>
              <a:rPr lang="en-US" sz="1100" dirty="0">
                <a:latin typeface="Inria Sans" panose="020B0604020202020204" charset="0"/>
                <a:cs typeface="Times New Roman" panose="02020603050405020304" pitchFamily="18" charset="0"/>
              </a:rPr>
              <a:t>Network-centric </a:t>
            </a:r>
            <a:r>
              <a:rPr lang="en-US" sz="1100" dirty="0" smtClean="0">
                <a:latin typeface="Inria Sans" panose="020B0604020202020204" charset="0"/>
                <a:cs typeface="Times New Roman" panose="02020603050405020304" pitchFamily="18" charset="0"/>
              </a:rPr>
              <a:t>view.</a:t>
            </a:r>
            <a:endParaRPr lang="en-US" sz="11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3" y="1982675"/>
            <a:ext cx="230760" cy="230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24" y="2295426"/>
            <a:ext cx="259448" cy="2594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9" y="1993066"/>
            <a:ext cx="252186" cy="252186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386465" y="1350817"/>
            <a:ext cx="676436" cy="12884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2597" y="1381990"/>
            <a:ext cx="7649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Interfaces</a:t>
            </a:r>
            <a:endParaRPr lang="en-US" sz="10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15" y="1627206"/>
            <a:ext cx="217132" cy="21713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436043" y="1628211"/>
            <a:ext cx="3497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Inria Sans" panose="020B0604020202020204" charset="0"/>
              </a:rPr>
              <a:t>BLE</a:t>
            </a:r>
            <a:endParaRPr lang="en-US" sz="9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73" y="1902485"/>
            <a:ext cx="255953" cy="25595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424969" y="1917215"/>
            <a:ext cx="3930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Inria Sans" panose="020B0604020202020204" charset="0"/>
              </a:rPr>
              <a:t>RFID</a:t>
            </a:r>
            <a:endParaRPr lang="en-US" sz="9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76" y="2137656"/>
            <a:ext cx="319673" cy="31967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400999" y="2381764"/>
            <a:ext cx="6415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Inria Sans" panose="020B0604020202020204" charset="0"/>
              </a:rPr>
              <a:t>Serial Port</a:t>
            </a:r>
            <a:endParaRPr lang="en-US" sz="9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cxnSp>
        <p:nvCxnSpPr>
          <p:cNvPr id="31" name="Straight Arrow Connector 30"/>
          <p:cNvCxnSpPr>
            <a:stCxn id="11" idx="3"/>
            <a:endCxn id="39" idx="1"/>
          </p:cNvCxnSpPr>
          <p:nvPr/>
        </p:nvCxnSpPr>
        <p:spPr>
          <a:xfrm>
            <a:off x="1197460" y="1995054"/>
            <a:ext cx="18900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230544" y="1340426"/>
            <a:ext cx="676436" cy="128847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85269" y="1909334"/>
            <a:ext cx="764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PCB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 and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 Micro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 Processor</a:t>
            </a:r>
            <a:endParaRPr lang="en-US" sz="10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042520" y="1993066"/>
            <a:ext cx="18900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3" y="1481560"/>
            <a:ext cx="420925" cy="420925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532069" y="2784935"/>
            <a:ext cx="676436" cy="1288473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9526" y="2784935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IoT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Inria Sans" panose="020B0604020202020204" charset="0"/>
              </a:rPr>
              <a:t> Devices</a:t>
            </a:r>
            <a:endParaRPr lang="en-US" sz="10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9" y="3299460"/>
            <a:ext cx="356792" cy="356792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23076" y="3656252"/>
            <a:ext cx="6944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IP Camera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231029" y="4066779"/>
            <a:ext cx="676436" cy="796999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99403" y="4354606"/>
            <a:ext cx="7473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Edge 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Computing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 Node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0" y="4087561"/>
            <a:ext cx="319526" cy="319526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2240382" y="3340365"/>
            <a:ext cx="676436" cy="670197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1" y="3382501"/>
            <a:ext cx="304468" cy="304468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217328" y="3648205"/>
            <a:ext cx="732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Low Power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 Ethernet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601846" y="1340427"/>
            <a:ext cx="676436" cy="503228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601846" y="1902485"/>
            <a:ext cx="676436" cy="479279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01846" y="2425150"/>
            <a:ext cx="676436" cy="874310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29" y="1414399"/>
            <a:ext cx="522869" cy="31372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00" b="95800" l="3500" r="96875">
                        <a14:foregroundMark x1="5250" y1="25400" x2="11625" y2="64800"/>
                        <a14:foregroundMark x1="24875" y1="58000" x2="32000" y2="35200"/>
                        <a14:foregroundMark x1="18625" y1="12800" x2="42750" y2="8200"/>
                        <a14:foregroundMark x1="22125" y1="20600" x2="39625" y2="17400"/>
                        <a14:foregroundMark x1="25625" y1="28800" x2="38375" y2="26400"/>
                        <a14:foregroundMark x1="73625" y1="60400" x2="80125" y2="48800"/>
                        <a14:foregroundMark x1="26625" y1="69800" x2="33000" y2="75000"/>
                        <a14:foregroundMark x1="23250" y1="77000" x2="33625" y2="84800"/>
                        <a14:foregroundMark x1="47125" y1="84800" x2="37625" y2="9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02" y="1982673"/>
            <a:ext cx="523643" cy="3272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33" y="2470353"/>
            <a:ext cx="389659" cy="38965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105" b="69006" l="2667" r="97500">
                        <a14:foregroundMark x1="44167" y1="53216" x2="92000" y2="28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05" y="2860012"/>
            <a:ext cx="341313" cy="545566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H="1">
            <a:off x="4832931" y="1095042"/>
            <a:ext cx="48809" cy="391165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5345640" y="1340427"/>
            <a:ext cx="676436" cy="5767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335249" y="2105930"/>
            <a:ext cx="676436" cy="5924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5335249" y="2747832"/>
            <a:ext cx="676436" cy="642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37" y="1381219"/>
            <a:ext cx="291641" cy="265799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5386339" y="159904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Cellular 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4G/ 5G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11" y="2164312"/>
            <a:ext cx="254171" cy="25417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5340714" y="2357655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LoRa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 Gateway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56" y="2774681"/>
            <a:ext cx="311283" cy="311283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5340713" y="3044954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IoT</a:t>
            </a:r>
          </a:p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 Gateway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67" y="1291419"/>
            <a:ext cx="382716" cy="382716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6708726" y="1679142"/>
            <a:ext cx="6832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  <a:latin typeface="Inria Sans" panose="020B0604020202020204" charset="0"/>
              </a:rPr>
              <a:t>Internet</a:t>
            </a:r>
            <a:endParaRPr lang="en-US" sz="105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6763997" y="2121619"/>
            <a:ext cx="676436" cy="64224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ria Sans" panose="020B060402020202020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30716" y="2498933"/>
            <a:ext cx="5453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Inria Sans" panose="020B0604020202020204" charset="0"/>
              </a:rPr>
              <a:t>Optical</a:t>
            </a:r>
            <a:endParaRPr lang="en-US" sz="9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1" t="30761" r="30068" b="49517"/>
          <a:stretch/>
        </p:blipFill>
        <p:spPr>
          <a:xfrm>
            <a:off x="6910173" y="2086189"/>
            <a:ext cx="401995" cy="485167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H="1">
            <a:off x="7569545" y="1068343"/>
            <a:ext cx="48809" cy="391165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3" y="1102738"/>
            <a:ext cx="598523" cy="59852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47" y="1113128"/>
            <a:ext cx="557700" cy="557700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8003323" y="1730843"/>
            <a:ext cx="1032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Cloud Server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2450103" y="2665182"/>
            <a:ext cx="0" cy="634279"/>
          </a:xfrm>
          <a:prstGeom prst="straightConnector1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2950222" y="2158438"/>
            <a:ext cx="617338" cy="0"/>
          </a:xfrm>
          <a:prstGeom prst="straightConnector1">
            <a:avLst/>
          </a:prstGeom>
          <a:ln w="19050">
            <a:solidFill>
              <a:schemeClr val="accent6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 flipV="1">
            <a:off x="1275224" y="1667800"/>
            <a:ext cx="2292336" cy="1314254"/>
          </a:xfrm>
          <a:prstGeom prst="bentConnector3">
            <a:avLst>
              <a:gd name="adj1" fmla="val 82637"/>
            </a:avLst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2950222" y="1491838"/>
            <a:ext cx="617338" cy="0"/>
          </a:xfrm>
          <a:prstGeom prst="straightConnector1">
            <a:avLst/>
          </a:prstGeom>
          <a:ln w="19050">
            <a:solidFill>
              <a:schemeClr val="accent6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1275224" y="3130219"/>
            <a:ext cx="229233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1262303" y="3547681"/>
            <a:ext cx="96541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 rot="10800000">
            <a:off x="778808" y="4112975"/>
            <a:ext cx="1441830" cy="310740"/>
          </a:xfrm>
          <a:prstGeom prst="bentConnector3">
            <a:avLst>
              <a:gd name="adj1" fmla="val 100447"/>
            </a:avLst>
          </a:prstGeom>
          <a:ln w="190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80" idx="1"/>
          </p:cNvCxnSpPr>
          <p:nvPr/>
        </p:nvCxnSpPr>
        <p:spPr>
          <a:xfrm rot="10800000">
            <a:off x="2636830" y="2647133"/>
            <a:ext cx="965017" cy="215172"/>
          </a:xfrm>
          <a:prstGeom prst="bentConnector3">
            <a:avLst>
              <a:gd name="adj1" fmla="val 99531"/>
            </a:avLst>
          </a:prstGeom>
          <a:ln w="1905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66" idx="3"/>
            <a:endCxn id="99" idx="2"/>
          </p:cNvCxnSpPr>
          <p:nvPr/>
        </p:nvCxnSpPr>
        <p:spPr>
          <a:xfrm flipV="1">
            <a:off x="2907465" y="3414286"/>
            <a:ext cx="2755612" cy="1050993"/>
          </a:xfrm>
          <a:prstGeom prst="bentConnector2">
            <a:avLst/>
          </a:prstGeom>
          <a:ln w="19050">
            <a:solidFill>
              <a:srgbClr val="FB7A6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73" idx="3"/>
          </p:cNvCxnSpPr>
          <p:nvPr/>
        </p:nvCxnSpPr>
        <p:spPr>
          <a:xfrm flipV="1">
            <a:off x="2916818" y="3428158"/>
            <a:ext cx="3003636" cy="247306"/>
          </a:xfrm>
          <a:prstGeom prst="bentConnector3">
            <a:avLst>
              <a:gd name="adj1" fmla="val 99816"/>
            </a:avLst>
          </a:prstGeom>
          <a:ln w="19050">
            <a:solidFill>
              <a:srgbClr val="FB7A6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/>
          <p:nvPr/>
        </p:nvCxnSpPr>
        <p:spPr>
          <a:xfrm flipV="1">
            <a:off x="3905302" y="3393505"/>
            <a:ext cx="1550732" cy="429656"/>
          </a:xfrm>
          <a:prstGeom prst="bentConnector3">
            <a:avLst>
              <a:gd name="adj1" fmla="val 100255"/>
            </a:avLst>
          </a:prstGeom>
          <a:ln w="19050">
            <a:solidFill>
              <a:srgbClr val="10E7D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3917924" y="3374405"/>
            <a:ext cx="1356" cy="448742"/>
          </a:xfrm>
          <a:prstGeom prst="straightConnector1">
            <a:avLst/>
          </a:prstGeom>
          <a:ln w="19050">
            <a:solidFill>
              <a:srgbClr val="10E7D9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4285271" y="1481560"/>
            <a:ext cx="1012735" cy="0"/>
          </a:xfrm>
          <a:prstGeom prst="straightConnector1">
            <a:avLst/>
          </a:prstGeom>
          <a:ln w="19050">
            <a:solidFill>
              <a:schemeClr val="accent6">
                <a:lumMod val="9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6082413" y="1543481"/>
            <a:ext cx="681584" cy="0"/>
          </a:xfrm>
          <a:prstGeom prst="straightConnector1">
            <a:avLst/>
          </a:prstGeom>
          <a:ln w="19050">
            <a:solidFill>
              <a:schemeClr val="accent6">
                <a:lumMod val="9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5649152" y="1909334"/>
            <a:ext cx="0" cy="167341"/>
          </a:xfrm>
          <a:prstGeom prst="straightConnector1">
            <a:avLst/>
          </a:prstGeom>
          <a:ln w="19050">
            <a:solidFill>
              <a:srgbClr val="10E7D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285271" y="2230521"/>
            <a:ext cx="1012735" cy="0"/>
          </a:xfrm>
          <a:prstGeom prst="straightConnector1">
            <a:avLst/>
          </a:prstGeom>
          <a:ln w="19050">
            <a:solidFill>
              <a:srgbClr val="10E7D9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276309" y="2989475"/>
            <a:ext cx="1012735" cy="0"/>
          </a:xfrm>
          <a:prstGeom prst="straightConnector1">
            <a:avLst/>
          </a:prstGeom>
          <a:ln w="19050">
            <a:solidFill>
              <a:srgbClr val="10E7D9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6082413" y="2381764"/>
            <a:ext cx="626313" cy="0"/>
          </a:xfrm>
          <a:prstGeom prst="straightConnector1">
            <a:avLst/>
          </a:prstGeom>
          <a:ln w="19050">
            <a:solidFill>
              <a:srgbClr val="10E7D9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7279185" y="1514118"/>
            <a:ext cx="631919" cy="0"/>
          </a:xfrm>
          <a:prstGeom prst="straightConnector1">
            <a:avLst/>
          </a:prstGeom>
          <a:ln w="19050">
            <a:solidFill>
              <a:schemeClr val="accent6">
                <a:lumMod val="9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5" idx="0"/>
          </p:cNvCxnSpPr>
          <p:nvPr/>
        </p:nvCxnSpPr>
        <p:spPr>
          <a:xfrm flipV="1">
            <a:off x="7111171" y="1860921"/>
            <a:ext cx="3930" cy="225268"/>
          </a:xfrm>
          <a:prstGeom prst="straightConnector1">
            <a:avLst/>
          </a:prstGeom>
          <a:ln w="19050">
            <a:solidFill>
              <a:srgbClr val="10E7D9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1808328" y="1256048"/>
            <a:ext cx="4319977" cy="3066059"/>
          </a:xfrm>
          <a:prstGeom prst="rect">
            <a:avLst/>
          </a:prstGeom>
          <a:solidFill>
            <a:srgbClr val="D3F8EC">
              <a:alpha val="89804"/>
            </a:srgbClr>
          </a:solidFill>
          <a:ln>
            <a:solidFill>
              <a:srgbClr val="D3F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ounded Rectangle 205"/>
          <p:cNvSpPr/>
          <p:nvPr/>
        </p:nvSpPr>
        <p:spPr>
          <a:xfrm>
            <a:off x="2167291" y="1932092"/>
            <a:ext cx="1460602" cy="349584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Eavesdropping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179006" y="2336973"/>
            <a:ext cx="1433625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Battery drainage</a:t>
            </a:r>
          </a:p>
        </p:txBody>
      </p:sp>
      <p:sp>
        <p:nvSpPr>
          <p:cNvPr id="210" name="Rounded Rectangle 209"/>
          <p:cNvSpPr/>
          <p:nvPr/>
        </p:nvSpPr>
        <p:spPr>
          <a:xfrm>
            <a:off x="2179006" y="2720691"/>
            <a:ext cx="1433625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Hardware failure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2179006" y="3103675"/>
            <a:ext cx="1429903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Malicious data injection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2179006" y="3489459"/>
            <a:ext cx="1429903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Sybil attack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4203190" y="1932092"/>
            <a:ext cx="1602592" cy="349584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 impersonation and interrogation attacks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4214905" y="2336973"/>
            <a:ext cx="1593990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collision attack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214905" y="2720691"/>
            <a:ext cx="1590877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exploitation of CSMA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4214905" y="3103675"/>
            <a:ext cx="1603934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Fragmentation attack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214905" y="3489459"/>
            <a:ext cx="1603934" cy="331892"/>
          </a:xfrm>
          <a:prstGeom prst="roundRect">
            <a:avLst/>
          </a:prstGeom>
          <a:solidFill>
            <a:srgbClr val="FF9900"/>
          </a:solidFill>
          <a:ln w="952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</a:rPr>
              <a:t>replay attacks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282882" y="1542806"/>
            <a:ext cx="1260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  <a:latin typeface="NimbusSanL-Bold"/>
              </a:rPr>
              <a:t>Physical 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NimbusSanL-Bold"/>
              </a:rPr>
              <a:t>Layer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4468494" y="1561845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NimbusSanL-Bold"/>
              </a:rPr>
              <a:t>MAC Layer</a:t>
            </a:r>
          </a:p>
        </p:txBody>
      </p:sp>
    </p:spTree>
    <p:extLst>
      <p:ext uri="{BB962C8B-B14F-4D97-AF65-F5344CB8AC3E}">
        <p14:creationId xmlns:p14="http://schemas.microsoft.com/office/powerpoint/2010/main" val="10224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LoRa Networks for Dense IoT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“LoRa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LoRa™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894936"/>
            <a:ext cx="6728400" cy="24856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100" dirty="0" smtClean="0">
                <a:latin typeface="Inria Sans" panose="020B0604020202020204" charset="0"/>
                <a:cs typeface="Times New Roman" panose="02020603050405020304" pitchFamily="18" charset="0"/>
              </a:rPr>
              <a:t>Figure 2: </a:t>
            </a:r>
            <a:r>
              <a:rPr lang="en-US" sz="1100" dirty="0">
                <a:latin typeface="Inria Sans" panose="020B0604020202020204" charset="0"/>
                <a:cs typeface="Times New Roman" panose="02020603050405020304" pitchFamily="18" charset="0"/>
              </a:rPr>
              <a:t>Network-centric </a:t>
            </a:r>
            <a:r>
              <a:rPr lang="en-US" sz="1100" dirty="0" smtClean="0">
                <a:latin typeface="Inria Sans" panose="020B0604020202020204" charset="0"/>
                <a:cs typeface="Times New Roman" panose="02020603050405020304" pitchFamily="18" charset="0"/>
              </a:rPr>
              <a:t>view.</a:t>
            </a:r>
            <a:endParaRPr lang="en-US" sz="11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7791" y="2300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IoT NFV SDN network slicing </a:t>
            </a:r>
            <a:r>
              <a:rPr lang="en-US" dirty="0" err="1"/>
              <a:t>blockchain</a:t>
            </a:r>
            <a:r>
              <a:rPr lang="en-US" dirty="0"/>
              <a:t> traffic offloading cloud</a:t>
            </a:r>
          </a:p>
        </p:txBody>
      </p:sp>
      <p:sp>
        <p:nvSpPr>
          <p:cNvPr id="100" name="Cloud 99"/>
          <p:cNvSpPr/>
          <p:nvPr/>
        </p:nvSpPr>
        <p:spPr>
          <a:xfrm>
            <a:off x="1062376" y="1974641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Cloud/fog Computing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03" name="Cloud 102"/>
          <p:cNvSpPr/>
          <p:nvPr/>
        </p:nvSpPr>
        <p:spPr>
          <a:xfrm>
            <a:off x="1207850" y="3112445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NFV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09" name="Cloud 108"/>
          <p:cNvSpPr/>
          <p:nvPr/>
        </p:nvSpPr>
        <p:spPr>
          <a:xfrm>
            <a:off x="2577987" y="3791555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SDN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10" name="Cloud 109"/>
          <p:cNvSpPr/>
          <p:nvPr/>
        </p:nvSpPr>
        <p:spPr>
          <a:xfrm>
            <a:off x="4469122" y="3425859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Inria Sans" panose="020B0604020202020204" charset="0"/>
              </a:rPr>
              <a:t>network slicing 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15" name="Cloud 114"/>
          <p:cNvSpPr/>
          <p:nvPr/>
        </p:nvSpPr>
        <p:spPr>
          <a:xfrm>
            <a:off x="5217268" y="2374282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Traffic </a:t>
            </a:r>
            <a:r>
              <a:rPr lang="en-US" sz="1600" dirty="0">
                <a:latin typeface="Inria Sans" panose="020B0604020202020204" charset="0"/>
              </a:rPr>
              <a:t>offloading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17" name="Cloud 116"/>
          <p:cNvSpPr/>
          <p:nvPr/>
        </p:nvSpPr>
        <p:spPr>
          <a:xfrm>
            <a:off x="4572050" y="1404113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5G Core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18" name="Cloud 117"/>
          <p:cNvSpPr/>
          <p:nvPr/>
        </p:nvSpPr>
        <p:spPr>
          <a:xfrm>
            <a:off x="2651704" y="1193604"/>
            <a:ext cx="1817418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Inria Sans" panose="020B0604020202020204" charset="0"/>
              </a:rPr>
              <a:t>Blockchain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1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/>
          <p:cNvSpPr/>
          <p:nvPr/>
        </p:nvSpPr>
        <p:spPr>
          <a:xfrm>
            <a:off x="5031789" y="846211"/>
            <a:ext cx="3223981" cy="350034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067791" y="2300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IoT NFV SDN network slicing </a:t>
            </a:r>
            <a:r>
              <a:rPr lang="en-US" dirty="0" err="1"/>
              <a:t>blockchain</a:t>
            </a:r>
            <a:r>
              <a:rPr lang="en-US" dirty="0"/>
              <a:t> traffic offloading cloud</a:t>
            </a:r>
          </a:p>
        </p:txBody>
      </p:sp>
      <p:sp>
        <p:nvSpPr>
          <p:cNvPr id="26" name="Cloud 25"/>
          <p:cNvSpPr/>
          <p:nvPr/>
        </p:nvSpPr>
        <p:spPr>
          <a:xfrm>
            <a:off x="2079865" y="3559216"/>
            <a:ext cx="1576915" cy="852055"/>
          </a:xfrm>
          <a:prstGeom prst="clou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Radio Access Network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35" y="3636500"/>
            <a:ext cx="358486" cy="358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35" y="4072270"/>
            <a:ext cx="400044" cy="40004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5" idx="3"/>
            <a:endCxn id="26" idx="2"/>
          </p:cNvCxnSpPr>
          <p:nvPr/>
        </p:nvCxnSpPr>
        <p:spPr>
          <a:xfrm>
            <a:off x="1679821" y="3815743"/>
            <a:ext cx="404935" cy="169501"/>
          </a:xfrm>
          <a:prstGeom prst="straightConnector1">
            <a:avLst/>
          </a:prstGeom>
          <a:ln w="19050">
            <a:solidFill>
              <a:srgbClr val="D3F8EC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3"/>
          </p:cNvCxnSpPr>
          <p:nvPr/>
        </p:nvCxnSpPr>
        <p:spPr>
          <a:xfrm flipV="1">
            <a:off x="1721379" y="4164487"/>
            <a:ext cx="358486" cy="107805"/>
          </a:xfrm>
          <a:prstGeom prst="straightConnector1">
            <a:avLst/>
          </a:prstGeom>
          <a:ln w="19050">
            <a:solidFill>
              <a:srgbClr val="D3F8EC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loud 39"/>
          <p:cNvSpPr/>
          <p:nvPr/>
        </p:nvSpPr>
        <p:spPr>
          <a:xfrm>
            <a:off x="3882781" y="3489562"/>
            <a:ext cx="1785601" cy="1098681"/>
          </a:xfrm>
          <a:prstGeom prst="cloud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12" y="3298124"/>
            <a:ext cx="368223" cy="36822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8754">
            <a:off x="3136152" y="4249852"/>
            <a:ext cx="336330" cy="3363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9" y="3391500"/>
            <a:ext cx="372508" cy="37250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91" y="4099806"/>
            <a:ext cx="372508" cy="372508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endCxn id="40" idx="2"/>
          </p:cNvCxnSpPr>
          <p:nvPr/>
        </p:nvCxnSpPr>
        <p:spPr>
          <a:xfrm>
            <a:off x="3611737" y="3897007"/>
            <a:ext cx="276583" cy="141896"/>
          </a:xfrm>
          <a:prstGeom prst="straightConnector1">
            <a:avLst/>
          </a:prstGeom>
          <a:ln w="19050">
            <a:solidFill>
              <a:srgbClr val="D3F8E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6" y="3772128"/>
            <a:ext cx="270636" cy="2706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38" y="4178082"/>
            <a:ext cx="270636" cy="2706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1" y="4084419"/>
            <a:ext cx="270636" cy="27063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25" y="3730026"/>
            <a:ext cx="270636" cy="270636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5" idx="1"/>
          </p:cNvCxnSpPr>
          <p:nvPr/>
        </p:nvCxnSpPr>
        <p:spPr>
          <a:xfrm flipV="1">
            <a:off x="4495956" y="3865344"/>
            <a:ext cx="287369" cy="22357"/>
          </a:xfrm>
          <a:prstGeom prst="straightConnector1">
            <a:avLst/>
          </a:prstGeom>
          <a:ln w="19050">
            <a:solidFill>
              <a:srgbClr val="10E7D9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4409857" y="4042764"/>
            <a:ext cx="75138" cy="156135"/>
          </a:xfrm>
          <a:prstGeom prst="straightConnector1">
            <a:avLst/>
          </a:prstGeom>
          <a:ln w="19050">
            <a:solidFill>
              <a:srgbClr val="10E7D9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4" idx="1"/>
            <a:endCxn id="53" idx="3"/>
          </p:cNvCxnSpPr>
          <p:nvPr/>
        </p:nvCxnSpPr>
        <p:spPr>
          <a:xfrm flipH="1">
            <a:off x="4631274" y="4219737"/>
            <a:ext cx="422687" cy="93663"/>
          </a:xfrm>
          <a:prstGeom prst="straightConnector1">
            <a:avLst/>
          </a:prstGeom>
          <a:ln w="19050">
            <a:solidFill>
              <a:srgbClr val="10E7D9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002006" y="3875735"/>
            <a:ext cx="135318" cy="219075"/>
          </a:xfrm>
          <a:prstGeom prst="straightConnector1">
            <a:avLst/>
          </a:prstGeom>
          <a:ln w="19050">
            <a:solidFill>
              <a:srgbClr val="10E7D9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92" y="3277281"/>
            <a:ext cx="379539" cy="37953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78" y="3326297"/>
            <a:ext cx="379539" cy="3795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25" y="4297495"/>
            <a:ext cx="379539" cy="379539"/>
          </a:xfrm>
          <a:prstGeom prst="rect">
            <a:avLst/>
          </a:prstGeom>
        </p:spPr>
      </p:pic>
      <p:sp>
        <p:nvSpPr>
          <p:cNvPr id="75" name="Cloud 74"/>
          <p:cNvSpPr/>
          <p:nvPr/>
        </p:nvSpPr>
        <p:spPr>
          <a:xfrm>
            <a:off x="6034907" y="3433288"/>
            <a:ext cx="1731613" cy="1012892"/>
          </a:xfrm>
          <a:prstGeom prst="cloud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684432" y="3822489"/>
            <a:ext cx="334425" cy="74518"/>
          </a:xfrm>
          <a:prstGeom prst="straightConnector1">
            <a:avLst/>
          </a:prstGeom>
          <a:ln w="19050">
            <a:solidFill>
              <a:srgbClr val="D3F8EC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46037" y="3742299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Inria Sans" panose="020B0604020202020204" charset="0"/>
              </a:rPr>
              <a:t>Core Network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28" y="3282750"/>
            <a:ext cx="436647" cy="43664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23" y="4086140"/>
            <a:ext cx="436647" cy="43664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38" y="4174121"/>
            <a:ext cx="436647" cy="43664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79430" y="3104236"/>
            <a:ext cx="7056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Date Center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11425" y="4504186"/>
            <a:ext cx="7056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Date Center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843766" y="4550381"/>
            <a:ext cx="7056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Date Center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43626" y="3093507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Central Office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909826" y="3126295"/>
            <a:ext cx="5261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Mini DC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52573" y="4643435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Central Office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39211" y="4578219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Central Office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659425" y="31055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Inria Sans" panose="020B0604020202020204" charset="0"/>
              </a:rPr>
              <a:t>Central Office</a:t>
            </a:r>
            <a:endParaRPr lang="en-US" sz="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5851999" y="4842142"/>
            <a:ext cx="216978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6597103" y="4846260"/>
            <a:ext cx="748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Inria Sans" panose="020B0604020202020204" charset="0"/>
              </a:rPr>
              <a:t>Cloud</a:t>
            </a:r>
            <a:endParaRPr lang="en-US" sz="12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3315938" y="4840845"/>
            <a:ext cx="2245884" cy="129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584718" y="4840845"/>
            <a:ext cx="1233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Inria Sans" panose="020B0604020202020204" charset="0"/>
              </a:rPr>
              <a:t>Device Fog</a:t>
            </a:r>
            <a:endParaRPr lang="en-US" sz="12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321335" y="4833385"/>
            <a:ext cx="1772357" cy="178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853871" y="4858879"/>
            <a:ext cx="1233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Inria Sans" panose="020B0604020202020204" charset="0"/>
              </a:rPr>
              <a:t>Network Edge</a:t>
            </a:r>
            <a:endParaRPr lang="en-US" sz="12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63673" y="3922111"/>
            <a:ext cx="1221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Inria Sans" panose="020B0604020202020204" charset="0"/>
              </a:rPr>
              <a:t>Transport Network</a:t>
            </a:r>
            <a:endParaRPr lang="en-US" sz="10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997527" y="2521762"/>
            <a:ext cx="7248993" cy="544261"/>
          </a:xfrm>
          <a:prstGeom prst="roundRect">
            <a:avLst/>
          </a:prstGeom>
          <a:noFill/>
          <a:ln w="19050">
            <a:solidFill>
              <a:srgbClr val="F9F1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1006777" y="1939626"/>
            <a:ext cx="7248993" cy="544261"/>
          </a:xfrm>
          <a:prstGeom prst="roundRect">
            <a:avLst/>
          </a:prstGeom>
          <a:noFill/>
          <a:ln>
            <a:solidFill>
              <a:srgbClr val="F9F1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1006777" y="1317471"/>
            <a:ext cx="7248993" cy="54426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2727072" y="1542555"/>
            <a:ext cx="3223981" cy="350034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727073" y="1595417"/>
            <a:ext cx="3223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Inria Sans" panose="020B0604020202020204" charset="0"/>
              </a:rPr>
              <a:t>Network Slicing Orchestrator</a:t>
            </a:r>
            <a:endParaRPr lang="en-US" sz="11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06" name="Down Arrow 105"/>
          <p:cNvSpPr/>
          <p:nvPr/>
        </p:nvSpPr>
        <p:spPr>
          <a:xfrm>
            <a:off x="7677155" y="1196415"/>
            <a:ext cx="239912" cy="195967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wn Arrow 122"/>
          <p:cNvSpPr/>
          <p:nvPr/>
        </p:nvSpPr>
        <p:spPr>
          <a:xfrm>
            <a:off x="5400384" y="1195220"/>
            <a:ext cx="239912" cy="195967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031790" y="899073"/>
            <a:ext cx="3223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Inria Sans" panose="020B0604020202020204" charset="0"/>
              </a:rPr>
              <a:t>OSS/BSS</a:t>
            </a:r>
            <a:endParaRPr lang="en-US" sz="12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88631" y="1324764"/>
            <a:ext cx="32239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Inria Sans" panose="020B0604020202020204" charset="0"/>
              </a:rPr>
              <a:t>IoT Slice Orchestrator</a:t>
            </a:r>
            <a:endParaRPr lang="en-US" sz="12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896781" y="2000295"/>
            <a:ext cx="1003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95000"/>
                  </a:schemeClr>
                </a:solidFill>
                <a:latin typeface="Inria Sans" panose="020B0604020202020204" charset="0"/>
              </a:rPr>
              <a:t>Network 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95000"/>
                  </a:schemeClr>
                </a:solidFill>
                <a:latin typeface="Inria Sans" panose="020B0604020202020204" charset="0"/>
              </a:rPr>
              <a:t>Domain</a:t>
            </a:r>
            <a:endParaRPr lang="en-US" sz="1100" dirty="0">
              <a:solidFill>
                <a:schemeClr val="tx1">
                  <a:lumMod val="95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95593" y="2569745"/>
            <a:ext cx="13782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95000"/>
                  </a:schemeClr>
                </a:solidFill>
                <a:latin typeface="Inria Sans" panose="020B0604020202020204" charset="0"/>
              </a:rPr>
              <a:t>Computing and Storage Domains</a:t>
            </a:r>
            <a:endParaRPr lang="en-US" sz="1100" dirty="0">
              <a:solidFill>
                <a:schemeClr val="tx1">
                  <a:lumMod val="95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27" name="Down Arrow 126"/>
          <p:cNvSpPr/>
          <p:nvPr/>
        </p:nvSpPr>
        <p:spPr>
          <a:xfrm>
            <a:off x="6842492" y="1778110"/>
            <a:ext cx="230359" cy="78750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own Arrow 127"/>
          <p:cNvSpPr/>
          <p:nvPr/>
        </p:nvSpPr>
        <p:spPr>
          <a:xfrm>
            <a:off x="2330209" y="1781752"/>
            <a:ext cx="230359" cy="78750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2771277" y="1973225"/>
            <a:ext cx="884665" cy="45528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/>
          <p:cNvSpPr/>
          <p:nvPr/>
        </p:nvSpPr>
        <p:spPr>
          <a:xfrm>
            <a:off x="3712234" y="1973225"/>
            <a:ext cx="1249258" cy="45528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5002006" y="1973225"/>
            <a:ext cx="915942" cy="45528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714983" y="1992170"/>
            <a:ext cx="997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Inria Sans" panose="020B0604020202020204" charset="0"/>
              </a:rPr>
              <a:t>Ran Orchestrator</a:t>
            </a:r>
            <a:endParaRPr lang="en-US" sz="105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579515" y="2002123"/>
            <a:ext cx="151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Inria Sans" panose="020B0604020202020204" charset="0"/>
              </a:rPr>
              <a:t>Transport Network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Inria Sans" panose="020B0604020202020204" charset="0"/>
              </a:rPr>
              <a:t>Orchestrator</a:t>
            </a:r>
            <a:endParaRPr lang="en-US" sz="10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702629" y="2002123"/>
            <a:ext cx="1514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Inria Sans" panose="020B0604020202020204" charset="0"/>
              </a:rPr>
              <a:t>Core Network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Inria Sans" panose="020B0604020202020204" charset="0"/>
              </a:rPr>
              <a:t>Orchestrator</a:t>
            </a:r>
            <a:endParaRPr lang="en-US" sz="100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6" name="Down Arrow 135"/>
          <p:cNvSpPr/>
          <p:nvPr/>
        </p:nvSpPr>
        <p:spPr>
          <a:xfrm>
            <a:off x="5331568" y="1819060"/>
            <a:ext cx="239912" cy="195967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Down Arrow 136"/>
          <p:cNvSpPr/>
          <p:nvPr/>
        </p:nvSpPr>
        <p:spPr>
          <a:xfrm>
            <a:off x="4261501" y="1828204"/>
            <a:ext cx="239912" cy="195967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Down Arrow 137"/>
          <p:cNvSpPr/>
          <p:nvPr/>
        </p:nvSpPr>
        <p:spPr>
          <a:xfrm>
            <a:off x="3140397" y="1809519"/>
            <a:ext cx="239912" cy="195967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2200015" y="2597315"/>
            <a:ext cx="1379499" cy="45528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273509" y="2635528"/>
            <a:ext cx="11406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Inria Sans" panose="020B0604020202020204" charset="0"/>
              </a:rPr>
              <a:t>Edge Computing Orchestrator</a:t>
            </a:r>
            <a:endParaRPr lang="en-US" sz="105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59937" y="2597315"/>
            <a:ext cx="1379499" cy="45528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333431" y="2635528"/>
            <a:ext cx="12027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Inria Sans" panose="020B0604020202020204" charset="0"/>
              </a:rPr>
              <a:t>Cloud Computing Orchestrator</a:t>
            </a:r>
            <a:endParaRPr lang="en-US" sz="1050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60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60956</TotalTime>
  <Words>5012</Words>
  <Application>Microsoft Office PowerPoint</Application>
  <PresentationFormat>On-screen Show (16:9)</PresentationFormat>
  <Paragraphs>1126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Cambria</vt:lpstr>
      <vt:lpstr>Saira SemiCondensed Medium</vt:lpstr>
      <vt:lpstr>Arial</vt:lpstr>
      <vt:lpstr>Inria Sans Light</vt:lpstr>
      <vt:lpstr>Cambria Math</vt:lpstr>
      <vt:lpstr>Monotype Corsiva</vt:lpstr>
      <vt:lpstr>Times New Roman</vt:lpstr>
      <vt:lpstr>Inria Sans</vt:lpstr>
      <vt:lpstr>Wingdings</vt:lpstr>
      <vt:lpstr>B Nazanin</vt:lpstr>
      <vt:lpstr>Titillium Web</vt:lpstr>
      <vt:lpstr>NimbusSanL-Bold</vt:lpstr>
      <vt:lpstr>Saira Semi Condensed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ADR</vt:lpstr>
      <vt:lpstr>ADR</vt:lpstr>
      <vt:lpstr>ADR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PCB design</vt:lpstr>
      <vt:lpstr>PLATFORM</vt:lpstr>
      <vt:lpstr>We will continue </vt:lpstr>
      <vt:lpstr>Simulation set up</vt:lpstr>
      <vt:lpstr>Simulation set up</vt:lpstr>
      <vt:lpstr>Simulation set up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832</cp:revision>
  <dcterms:modified xsi:type="dcterms:W3CDTF">2021-06-06T10:50:09Z</dcterms:modified>
</cp:coreProperties>
</file>